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2" r:id="rId5"/>
    <p:sldId id="259" r:id="rId6"/>
    <p:sldId id="271" r:id="rId7"/>
    <p:sldId id="260" r:id="rId8"/>
    <p:sldId id="261" r:id="rId9"/>
    <p:sldId id="262" r:id="rId10"/>
    <p:sldId id="273" r:id="rId11"/>
    <p:sldId id="263" r:id="rId12"/>
    <p:sldId id="274" r:id="rId13"/>
    <p:sldId id="264" r:id="rId14"/>
    <p:sldId id="265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B047E-18C9-4F6C-925D-48ACDBD6765B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C12DA-68A8-4F97-9484-F1F3D8AB8B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6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C12DA-68A8-4F97-9484-F1F3D8AB8B3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071547"/>
            <a:ext cx="7172348" cy="1857387"/>
          </a:xfrm>
        </p:spPr>
        <p:txBody>
          <a:bodyPr>
            <a:noAutofit/>
          </a:bodyPr>
          <a:lstStyle/>
          <a:p>
            <a: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Витамины</a:t>
            </a:r>
            <a: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8934"/>
            <a:ext cx="7415242" cy="270986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Исследовательская работа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учаще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йся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4 «б»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класса МКОУ «СОШ №1 ст.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Кардоникской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pPr algn="just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Малютиной Анастасии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Руководитель: Сикорская Ольга Александровна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728" y="571481"/>
            <a:ext cx="35719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Авитаминоз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отсутствие витаминов.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Гиповитаминоз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недостаточное поступление витаминов.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Полигиповитаминоз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хватает комплекса витаминов.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Гипервитаминоз –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избыточное количество витаминов в организме.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l_fi" descr="http://3.bp.blogspot.com/-i1xBUnvLKGQ/UI14Ir_tOVI/AAAAAAAABpo/n3P_9bcS0tk/s640/pellagrsk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857232"/>
            <a:ext cx="2643206" cy="280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l_fi" descr="http://thiswomen.ru/uploads/posts/2010-05/1273532890_Ozdoravlivaem_malysha_vitaminizaciy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143380"/>
            <a:ext cx="30003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AutoShape 2" descr="data:image/jpeg;base64,/9j/4AAQSkZJRgABAQAAAQABAAD/2wCEAAkGBwgHBgkIBwgKCgkLDRYPDQwMDRsUFRAWIB0iIiAdHx8kKDQsJCYxJx8fLT0tMTU3Ojo6Iys/RD84QzQ5OjcBCgoKDQwNGg8PGjclHyU3Nzc3Nzc3Nzc3Nzc3Nzc3Nzc3Nzc3Nzc3Nzc3Nzc3Nzc3Nzc3Nzc3Nzc3Nzc3Nzc3N//AABEIAHMAigMBIgACEQEDEQH/xAAbAAABBQEBAAAAAAAAAAAAAAAGAAECBAUDB//EADcQAAIBAwIEBAQEBgIDAQAAAAECAwAEERIhBTFBUQYTImEUMnGBI5Gh8EKxwdHh8QcVQ1JjM//EABoBAAIDAQEAAAAAAAAAAAAAAAQFAAIDAQb/xAAnEQACAgICAgEEAgMAAAAAAAABAgADBBESIQUxQRMiMlFhoRUjQv/aAAwDAQACEQMRAD8AMyTmmOakNulV7u7gs4/Mupo4lPLUef0FMXdKxtzqKkRnOlG51bNLNZkfHeHzHTFOjHOKvQypKupGyBVKsim06RgZaym2v8xqdCabNQllWJC0nIdKy7niE7ECBdA7nc1lk5tOP057mlONbd+I6mxnbJ2HvXP4iIsVEyFu2oUKX89x5ZOtyf8A151jyMXkyNnHMD97UuPmh/ysOXxR1209E15OM5PYUtRzQHa8TmjuFjilATQp9R3b2rR/7+9hlw0DNHjtqIrSvzFR6calG8ZYPxO4Qm/TWcrJoBx5mn05q2j6gCpBB6ihuy8TRMQl2ipnbUNvzBqN74gjsbofCFJbfUA4PTPUfvpW65ydHewf6mTYdnY1rUKMmlk1CCeO4iWSIhkYZBFTpkNEbgB2DoxixqBY07GoHlXZXcWTT6qjSrsm5adgqsx5KCfyrz/iHEWmvpHCCSV30x6hyHSvTrC1S7tbtWGSy6VPbP8AqvMOL8InhvmgK+pmwhbbOTXmvLXcrhWfQnovE1qKyx9zFnmZrpS6mKRc5I2JNbfAOPTRyrFgyEZB0jO3XNYsiGOJsrGzMBhmPqX6b134DeQ2HnsyZc7hmzkD/NCcio5p7HqF2IG+1h1C+7upHQS3ERUscopBOB0+9QSVmZWVGKjfOcAfWs9LqF7iPyy8hkO2vYaccz+tdVPmyCaEgIEYKmf30zS+zkxLP7l0UKNL6l2WyuLyB7kFookOy9T7n+1Ct/cPHcHMhZgMZNEcVxcJZTo8wQyLlUY8gPag9/Nur0Rk5MmdOetSgEk7l2+0TQ4fCl5ZSzxn8VSM46D39v8AFXbYOYRHPtIDtncH6Gsm2mPCbzy4VLNGPU7HZh7Dt9a0luo5SCsYGTunP9f6VaxSD/Eincs2vlGZFbBjf5W6qexqhxe3CyvHMYxtlGXr2q4kDOdbRogIyVGcj8jUL5PjIVVi3xAGxYYDf0zUrOn3LsAROvgri7Jc/wDWzPlHGYyTybtRpqrx+WSezvo5lJSZTqH1Fen8G4ivFOHQ3SFcuvrA/hbqK9b4+4OnGeaz6eDcv3NDNNTUs0wi/UVKmPOlmuyTY4ZdfDSMrn0PjJ7e9C3/ACdJpmggiAMijAx1Lf7rb+tDHjklLqwuyTpV0LNjOMEdOtIvLVDkj/sxv4yw8iv6gIgKzuksQ18ssSCh/fep61GsaV1J6SQc5351Ca5eW+muJAJGkZmYNnBJ+hrlGAJMnOk8/pQTAajQEzW4VZXtwdEUTyRkEhwNh963eHLPBFcCR0ICnSvUE98e2aG4Lu481JC8gSP/AManK6e2Kv8ABZ2i4bNI66WkmyB7Y/yaXZCkgmap0Z04rcgPpySW3K5/hH+qpcIguLyX47kXJUdMIMcq4x5uZ7iRs6MEAnvRNbcTt+F2qPM8US6QF67Y5KKq20Xio2TOOdncG7mJP+xkaZ5grHACx816VbhaNdIgAXHJpD+yaheXcPEb6IQxSrGzA5fPqHf6V3s2/FXEeQzcsdB0+laNvQ3KqZelScGKCJirPvI77aRz3+29U2ZWLOufhgchmyWftt0JqxxS/wBMPlMfVLvpHzP7Y6CpGNUtrUs2EDBnJ7BQSfsTWA6GzNg0HfEcsj3UcEUXqjjBIUZOTV7wpxObhMEUQjLRTygOjkAoeWR7cufasS8kN5xN5mOBLJkLnkOlW+JfhWkFoCqguzvp5ZwAPtzNNabWp4hYHbWtoO56orrINSMGXuDSrzOwubu1w1tcyLp3X1HB9iOoot4H4lhvnFvdAQXJ2GTs1O8bPruPE9GJb8F6hsdiEB3FKmp9qYQKW8UPeMprZrNbWRg0gG4HMZ3H86ItuVAPi+RTxWXTnOwb7Ul8w21Vf5jrwtQe4k/AmanA4pLT4h+JWkZADNEWJcA8vbPtnbrVVY7fz2jUTNHg6Rgas9M9Odc5UmWFZzGwiZiquRsSOYH5iuS3EsL643KEqVJB6GlRJI1HTIFYwjtYorWOS2kBUyrpZgCChPIEfbpU+KxRxHyITkCPGffrWZw6WSWNprh/wo9h0ycfv9K4cXvrgsqJGyswyC3Y9aB+mzPqd6A3OvB0gFsJJW1epgFB3IyedWXW1L+YbaIc9HpBLY7ZztUOCcFeKAveXAVSCSinIX3J/pXa7EJwtpGTg41Hcn79Kux/2HRmYUkTmr3cxYRJ8x+bYAdt6tyWklvFHH8RHA5XBbSWdfoOmffFQ4ddXHCZjNpjmLLpKOeX0NWzxywuGBuLJ7c9WiIK/cbfnRaJWa+QILfqDsLA+iNL+5nJw+CK5WZpHkVd280gsxHU42+1ThW54w7wxYVHPM5yVB/QVtjgKXUYYzJ5T75XJJH3rXs7K3s0028YXoT1P3onH8bba/O0aEHyM+qtdV9mZFv4Wso7fTIuq5Jz5/VT7e1DnE7aKQqJARNExDx9wPevQqBvEQ87jUqIFGnAbHI/Wt/KUJWqOvWph4657GZWmVKuFKxI24GCdskH+2apX/oLFfS3zIc9uf8AP9K25Jook8o6M/SsLimpVyThc4BpTS5LxpaBxhv4L423FLJoLhybiDmTzZeholryjwFdNB4ghRjhZQyfXbavVs16zGcvWJ5nKQV2GXNs/WvO/EaytcyBRlS5Y8tzyo+u5DFbyOOYHp+vShTj/BmteCpxFJFVmbWyO/zKeQUdTzJ7ClHlWLWqi/A3HPhhwRnPydQLkuJUiMLFtBbVg8gcYrva2T3RVmBSMEZYjpVuzK3WdWAVODV27mVYAF7YxSprT+I9xsV72Zm8QulilS3hjBhQ4C/vvWhPZ3ZUXtyC5b1BuefYHpWn4a8OQSRR8Rvl813y0cZ+UDue9aF5wCV4zFa3WmDORFICQD7YotvHXfTDIIAM+n6hVj6gx5wKkPL5UGdXlqeuMVctIrq7iPwFkwTH/wChHzfc12tOE2XDuIxtfyi6cHAhjTUM++aNgAAAuwGwA5Vri+OWzZc+pllZ5p1wHuec3xuFfy7lGEq89Q3qk+pvT+VejcT4dBxBALgHUp9LLzoU49wdbCTVArGGQbHPyHqPvWWTgWU7YdibY3kK79KejNTwhPK9i8UitpQ5Vj79K3hWB4SmzbyQauR1gHsaIBT/AAzuhTEGYNXsJxu50tbeSeQjTGuo0Bvm4ZpJDkykuw7n+1aPivi6zD4eE/gIcs/R2Hb2FD0PEDanROQwfcqRq5e32pJ5K43txT0I1wKfoJyb2ZKdY86WUbdAazuJMzWnq5asD6CrdxKbiRWOhUxvhdIx02qpxOVCgTfSu5yMUDUpDCGu2wZb/wCP7FrnjombJjtkLZPc7D+v5V6iVoY/4+sjb8FNw6Ye5kLb9VGw/rRVXrMZCtYnnMlw1hkuIprtJABkjDfkc0EXV8YruaF7JbnzE0oJJDhFwQ2B9/0o9bfYjI7V534j2vZGhDGOM6da8h7ZpL5VONyuPkajrw7cq2rMyo5Y7QOAcsxy55VKN2lR22bOAAelUXBY7n860OHGBpDDHkM0WMBcAspO/uSN6Wlet/Madg6MMOAcctXjtrB1aOVU0hm+UkdKn4i48thIlrbOpuG3broH070DT6ikoX0sTgE/w+9S8P8ACp+KX+hGK49TSHfT700qyrLKuHzFN2HXVb9T4m1ZRzXlyse/nFteepG36daPE9KKOwAqjwfhcXDICi6XlPzSacE+1X/tR+DimhNsezF2flC99L6EWKhIiOul1DL2I2qdI8qOIB9wEEj1KkdpBFcPMiBXYYbHL8qx+OXzgSxMsyoBgKi+pz3Pt7daISKblyNDXY5sTgh4wim8I/NhszztrG6n+bh8xyBj8MnTVeSGEki4QpIDujLpK/TINelda43FpbXKhbqCOYdnUGl7eHXX2v3Df8mSfuWeV3ba7hYrVWlfUPSAWLHt71rcI8G3V5Os/GPwos5MY+d/r2/nR5bWdtajFtbxQj/5oBXYDNE43jkr7Y7MHtzmbpRqQjRY0VEUKijCqOg7VPNPin0jvTIdQA9yHFbhrbhlzIqljpA2GSBnevOeIyyyFVEKoqqFOnqRn1Hud69NYBgQwypGCO4rFufD8MrZifR2BXNI8/Etst+og3H3jM2mlONnUCuG2lubqAXqSPASfNEfzBcbkd8c/tSEEdrKisHjYF4/OVyN/fsBkZGO9FFx4an0jyZY2YbgHK4+9UZfDV5NbFHtALsNtcfEAqy9iuP3mghi3+isaWZeK33BxBi6uC5A1komVXuRkmjbwLbCOwmn048xwBnngCqkHg6WaYT3936sDUF9RJ+u38qK7S2S1hWGIYRRtTLCxbK35MOon8hl12JwQ7nfNNmlimptE0lmmJpsUhtUkjE9KjmpGmxUkipjvUsbVHFSSNTZqWKYCuzhjUqVKpJLApAb0qVZzSSwN6jilSqSRYpjSpV2ciPKoLT0qkkl0pulKlUkjNTUqVSQyOakKVKuykY1HpSpVJIqVKlUkn//2Q=="/>
          <p:cNvSpPr>
            <a:spLocks noChangeAspect="1" noChangeArrowheads="1"/>
          </p:cNvSpPr>
          <p:nvPr/>
        </p:nvSpPr>
        <p:spPr bwMode="auto">
          <a:xfrm>
            <a:off x="63500" y="-136525"/>
            <a:ext cx="1314450" cy="1095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85728"/>
            <a:ext cx="72866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часть исследования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Интервью с мед. работником.</a:t>
            </a:r>
          </a:p>
          <a:p>
            <a:pPr algn="just">
              <a:buFont typeface="Wingdings" pitchFamily="2" charset="2"/>
              <a:buChar char="v"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871" y="1716889"/>
            <a:ext cx="5566174" cy="416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Состав витаминных комплексов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600200"/>
            <a:ext cx="73448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4414" y="218392"/>
            <a:ext cx="7679506" cy="601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188640"/>
            <a:ext cx="7643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332249"/>
              </p:ext>
            </p:extLst>
          </p:nvPr>
        </p:nvGraphicFramePr>
        <p:xfrm>
          <a:off x="1416930" y="1124744"/>
          <a:ext cx="7185222" cy="5040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6869"/>
                <a:gridCol w="4454201"/>
                <a:gridCol w="676963"/>
                <a:gridCol w="718233"/>
                <a:gridCol w="718956"/>
              </a:tblGrid>
              <a:tr h="840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№п/п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Вопрос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0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Знаете ли вы, как витамины влияют  на ваш организм?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0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 считаете, вы правильно питаетесь?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0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Как часто на вашем столе есть свежие фрукты и овощи?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0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Принимаете ли витамины?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64%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40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 часто вы болеете?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54%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24%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22%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19225" y="3232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8490"/>
            <a:ext cx="7440827" cy="558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2460"/>
            <a:ext cx="7740352" cy="633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228233"/>
            <a:ext cx="785814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анализ литературных источников, а также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проведённые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мною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позволяют сделать следующие выводы: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Недостаток витаминов ведёт к ослаблению организма.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 период обострения простудных заболеваний необходимо принимать поливитамины, но перед приёмом, необходимо проконсультироваться со специалистом.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Питание должно быть наиболее богато основными витаминами.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ль витаминов в организме челове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60648"/>
            <a:ext cx="764386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85728"/>
            <a:ext cx="7143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Обоснование выбора темы</a:t>
            </a:r>
          </a:p>
          <a:p>
            <a:pPr algn="just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исследования «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Витамины»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выбрана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мною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неслучайно.</a:t>
            </a:r>
          </a:p>
          <a:p>
            <a:pPr algn="just"/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ru-RU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52" y="1555802"/>
            <a:ext cx="742955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Все, вероятно, знают, что витамины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необходимая часть пищи. Часто говорят: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 пища полезная, в ней много витаминов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Но немногим точно известно, что такое витамины, откуда они берутся, в каких продуктах содержатся, какое значение имеют для нашего здоровья, как и когда нужно принимать витамины и в каком количестве.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571480"/>
            <a:ext cx="72866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моей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</a:t>
            </a:r>
            <a:r>
              <a:rPr lang="ru-RU" sz="2800" dirty="0" smtClean="0"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влияние витаминов на организм человека.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Задачи: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Проанализировать литературу по теоретическим вопросам темы исследования.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Выяснить, что такое витамины и какова их роль в организме человека.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Рассмотреть каждый витамин в отдельности.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Ознакомить с результатами  исследований учащихся школы.</a:t>
            </a:r>
            <a:endParaRPr lang="ru-RU" sz="36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14414" y="357166"/>
            <a:ext cx="3857652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Немного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истории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конце 19 века русский учёный Н. Лунин  проводя свои опыты  понял, что в продуктах питания содержатся ещё неизвестные вещества, которые играют важную роль для здоровья человека.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persons-info.com/userfiles/image/persons/20000-30000/27000-28000/27066/LUNIN_Nikolai_Ivanovic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571480"/>
            <a:ext cx="341834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14414" y="357166"/>
            <a:ext cx="350046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Немного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истории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16 лет после открытий Лунина, в 1896 году, врач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Эйкман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обнаружил, что неочищенный рис, которым заменили питание кур, бродивших по двору, помог им вылечиться от заболевания, похожего на бери-бери.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AutoShape 2" descr="data:image/jpeg;base64,/9j/4AAQSkZJRgABAQAAAQABAAD/2wCEAAkGBwgHBgkIBwgKCgkLDRYPDQwMDRsUFRAWIB0iIiAdHx8kKDQsJCYxJx8fLT0tMTU3Ojo6Iys/RD84QzQ5OjcBCgoKDQwNGg8PGjclHyU3Nzc3Nzc3Nzc3Nzc3Nzc3Nzc3Nzc3Nzc3Nzc3Nzc3Nzc3Nzc3Nzc3Nzc3Nzc3Nzc3N//AABEIAHkAVgMBIgACEQEDEQH/xAAcAAAABwEBAAAAAAAAAAAAAAAAAgMEBQYHAQj/xAA8EAACAQMCAwQHBQUJAAAAAAABAgMABBEFIQYSMUFRYXEHExQiMoGRIzNSscEWQ3Kh8RVCYnN0grPC0f/EABQBAQAAAAAAAAAAAAAAAAAAAAD/xAAUEQEAAAAAAAAAAAAAAAAAAAAA/9oADAMBAAIRAxEAPwCm8orqjBro60dVFB3GaOikkKqksegxnNL2VrJdzLDAvM7eOAPEnsqXhjttM1CS2Vw9zaoZLqYAOsSjflQb5Y+OdvlkErDhTUr5Q4SOFD0MpI/lihccHX6kiExzAfEUYjH1FHn4nPPI8CvOWOMygMVHXO46/UVZuH9fgu3Q3MBhlOSJV7D2eG/ljbuoM+1TQtQ07LTRh4xklkOeUf4h1H5VF+Oa9CJcaRqsHqLpbd2UcpjmXbfsBrI+PeFYuHb6KXT3d7C5zyK5y0Lfhz2juPmDQVYmuNXaLnFAXFCgTnpQoJIA0qozRuXenElldRW5uEj5lG3MCNvHegc6TElyzxpN6tUHvyA/Ec9PlS2maWsc8kRGY5AylgMZz1/rTLTgyoOTBVDkjOMdxx21O+0+q9W6YyOu9BOaNpGnRFUeNcePaattroelhQRGoB7jtVR09vax9kdxVjs1uYUTm3UUE2+hWEijCY7cg1Gajwnpt7bNa3qNNbk5xzlSviCOlPre5Z2AQNuM4xThpJEyXz06UGM8fcE/s0yXNhM8+nyHHv8AxxnuyOo8apbVvfGzxXWgXFk5KmWLmiYDbbfFYI4AJUEHBxnvoEqFA4FCgnpPcYdxpzd3Uxsltzup7AKbZBFMtTli2RnKS4ypA2PgaDntXLIAg6dxqSsLkNLmRmGeo61X7Yj1mWzT+aVoVDjIJ7aC+2+qWFjErStyHvBqa0rjGwYmNLlZEx39D3Vmel6nfI49Vpwu84wjqSD4k4pXiixube+WdLZUjBDAxkAN5Y3Hzz5mg2Aa9aJcMnMI+RQeu29L/tDpVx9n7Uju23uHpVK4xtWPDOl3un6akss55ZniG5QD3VOeu56+FQmm38UETxTaFPFdxnKzvGhjc8pPK2F5lBxjmBOMgkEUFm4y1NrO2aNSSY1JQkbfX51kbnNajr9ot1o0sqcoJtS32x+Fc/mKyxxg0BGoUU0KCXSYmm1+hZ0kHXBFGSjjDDD5A7x1FAyt88yknzqe0l7eVvV3W2ehqCZkEhCfPbFObcl+nWgvcelMCptTFImMqC2MfOuarEbKM+1yiRnHQjYDuFQmiahLaPyySHlHZmlten1Kb1WoW8RnUAqIyM8o76DROFDBq/CclnN92hx7p3UHtHdin+i6bcWeYrtYpFBysqtsw6A8p6H+VUT0e8Q6tPJNpsGkQmOXHrj8PKD+lW5Zr6NJNPuyTNAcBh/eXsPfuKCqek51g5ljblhaMRqFOOZubJGO0AZ+tZm5q+eky0T2fTb32mMyK8kDQN8e4DBvLbHzFUI0Bcb12uEjPWu0D9RR1BzRljFJ38gt7R2Bwx91fOga3jILvPX3Rn6mj2MwSQE1MLoaajw3Y3FkR7VHFg77PvkqfHOarXvwStHKjI6ndWGCKC2WMcc00ckrhI+bLnfoN/qamL3iaxWNEZUgtxkhWG7eff8A1qjxXLMnKHIohj5feSPnA7DvQafoPF+h2l47C5j55owXc7FDnceR2Pgat9hrtjrlsWjZHdCQrqcnyz8ulZtb2r2cNpNY2cVxFNGGkJgQFM9BkDNS1tfWmj2st2YVjCqWZRsWPd5nYUFH4tnNzxLqMmT7sxjGezl93/rUPSju80jzTH7SRi74/ETk0m1AKFE5qFBKtIsal3OFHU1C3t011JncIvwim813NdOWc4XOyjpXVx20Fp4F1cWl2dOuW+wuTmInoknd8/zx31Y+ItKgvEzLEC6j3XGzD5/pWZk5PUg9cg4Iq36dxsrRiDWYCcbe0QjOf4l/8+lBD3OmT27ExZkGc+NJwXUqtjAGDuDtV1gfTtSQyWVxFMB1AO6+YO4pnDwzPrE0y6eoN1FEZkiH70AjKjxwcjy8aA+i6xfSBYIIkK9OuKNxhb3H9gW13cR4E2pyRxSd6xx4I8i/rD/tFTXAWni8vIbcLhySTtggDqcdmPHtIFWn0y2MUfAIaKMKljcwMg/CCfV/k9BhmTRGpTYik3AxmgJjeuVw5oUEbGxwBSyPkU0QleyllbEnL2EUDgYNDl5h41xetHXrQJpFIZE9SrtLnCBAebPhjerhwjq+t8Ma5p+p6rZ3y6dHJid5YGBEbAqTuN8Zz8qqrcwIZcqfxA4IPeK1PhG20r0g6S2nahNJaa9ap8cblUuU/HyZwSM4bHn20Ct76TIjr93c8JWNoEkAEl1cxOWnx2hQRyD+Z6kUv6UNd1bVPR5ZTxrZS2F6yC8lgVw0UitkJg9BzKBnw6b1m/FHCmr8Haji6VjEWxHcIDyP4HuNWfgvVYdU0zUeHb2QJBqkRWNpCAI7kfdtv3kAeYWgpNrJ6yFWPdg0Z/d36qetNbUPDcTW8qFGU7qR0PaKd9m/SgayP6mTHVSMihSd7CSFVT0Oxx2UKCPLfl1ozk8qleo3FJS/d/KjfuT5/rQP0PMFK9o2pRRuKRtfuF/hpynUedAcAEEHpTnTL660nULe9sJTFc27h438e494IyCO0E02X9a637vyoNX9IXFcPE/o+06SzIia8vVhvYs5MTIjPyfUKQe0edY7HHJbzYwA5J5GI7R0qTh+5l/1EH/HcU31H7y1/wAwfnQcu52urpb+Q/ayNibPXmPXPzpZjimsvwT/AC/IU6bs8qBJ15wCDg0K6tCg/9k="/>
          <p:cNvSpPr>
            <a:spLocks noChangeAspect="1" noChangeArrowheads="1"/>
          </p:cNvSpPr>
          <p:nvPr/>
        </p:nvSpPr>
        <p:spPr bwMode="auto">
          <a:xfrm>
            <a:off x="63500" y="-136525"/>
            <a:ext cx="819150" cy="1152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data:image/jpeg;base64,/9j/4AAQSkZJRgABAQAAAQABAAD/2wCEAAkGBwgHBgkIBwgKCgkLDRYPDQwMDRsUFRAWIB0iIiAdHx8kKDQsJCYxJx8fLT0tMTU3Ojo6Iys/RD84QzQ5OjcBCgoKDQwNGg8PGjclHyU3Nzc3Nzc3Nzc3Nzc3Nzc3Nzc3Nzc3Nzc3Nzc3Nzc3Nzc3Nzc3Nzc3Nzc3Nzc3Nzc3N//AABEIAHkAVgMBIgACEQEDEQH/xAAcAAAABwEBAAAAAAAAAAAAAAAAAgMEBQYHAQj/xAA8EAACAQMCAwQHBQUJAAAAAAABAgMABBEFIQYSMUFRYXEHExQiMoGRIzNSscEWQ3Kh8RVCYnN0grPC0f/EABQBAQAAAAAAAAAAAAAAAAAAAAD/xAAUEQEAAAAAAAAAAAAAAAAAAAAA/9oADAMBAAIRAxEAPwCm8orqjBro60dVFB3GaOikkKqksegxnNL2VrJdzLDAvM7eOAPEnsqXhjttM1CS2Vw9zaoZLqYAOsSjflQb5Y+OdvlkErDhTUr5Q4SOFD0MpI/lihccHX6kiExzAfEUYjH1FHn4nPPI8CvOWOMygMVHXO46/UVZuH9fgu3Q3MBhlOSJV7D2eG/ljbuoM+1TQtQ07LTRh4xklkOeUf4h1H5VF+Oa9CJcaRqsHqLpbd2UcpjmXbfsBrI+PeFYuHb6KXT3d7C5zyK5y0Lfhz2juPmDQVYmuNXaLnFAXFCgTnpQoJIA0qozRuXenElldRW5uEj5lG3MCNvHegc6TElyzxpN6tUHvyA/Ec9PlS2maWsc8kRGY5AylgMZz1/rTLTgyoOTBVDkjOMdxx21O+0+q9W6YyOu9BOaNpGnRFUeNcePaattroelhQRGoB7jtVR09vax9kdxVjs1uYUTm3UUE2+hWEijCY7cg1Gajwnpt7bNa3qNNbk5xzlSviCOlPre5Z2AQNuM4xThpJEyXz06UGM8fcE/s0yXNhM8+nyHHv8AxxnuyOo8apbVvfGzxXWgXFk5KmWLmiYDbbfFYI4AJUEHBxnvoEqFA4FCgnpPcYdxpzd3Uxsltzup7AKbZBFMtTli2RnKS4ypA2PgaDntXLIAg6dxqSsLkNLmRmGeo61X7Yj1mWzT+aVoVDjIJ7aC+2+qWFjErStyHvBqa0rjGwYmNLlZEx39D3Vmel6nfI49Vpwu84wjqSD4k4pXiixube+WdLZUjBDAxkAN5Y3Hzz5mg2Aa9aJcMnMI+RQeu29L/tDpVx9n7Uju23uHpVK4xtWPDOl3un6akss55ZniG5QD3VOeu56+FQmm38UETxTaFPFdxnKzvGhjc8pPK2F5lBxjmBOMgkEUFm4y1NrO2aNSSY1JQkbfX51kbnNajr9ot1o0sqcoJtS32x+Fc/mKyxxg0BGoUU0KCXSYmm1+hZ0kHXBFGSjjDDD5A7x1FAyt88yknzqe0l7eVvV3W2ehqCZkEhCfPbFObcl+nWgvcelMCptTFImMqC2MfOuarEbKM+1yiRnHQjYDuFQmiahLaPyySHlHZmlten1Kb1WoW8RnUAqIyM8o76DROFDBq/CclnN92hx7p3UHtHdin+i6bcWeYrtYpFBysqtsw6A8p6H+VUT0e8Q6tPJNpsGkQmOXHrj8PKD+lW5Zr6NJNPuyTNAcBh/eXsPfuKCqek51g5ljblhaMRqFOOZubJGO0AZ+tZm5q+eky0T2fTb32mMyK8kDQN8e4DBvLbHzFUI0Bcb12uEjPWu0D9RR1BzRljFJ38gt7R2Bwx91fOga3jILvPX3Rn6mj2MwSQE1MLoaajw3Y3FkR7VHFg77PvkqfHOarXvwStHKjI6ndWGCKC2WMcc00ckrhI+bLnfoN/qamL3iaxWNEZUgtxkhWG7eff8A1qjxXLMnKHIohj5feSPnA7DvQafoPF+h2l47C5j55owXc7FDnceR2Pgat9hrtjrlsWjZHdCQrqcnyz8ulZtb2r2cNpNY2cVxFNGGkJgQFM9BkDNS1tfWmj2st2YVjCqWZRsWPd5nYUFH4tnNzxLqMmT7sxjGezl93/rUPSju80jzTH7SRi74/ETk0m1AKFE5qFBKtIsal3OFHU1C3t011JncIvwim813NdOWc4XOyjpXVx20Fp4F1cWl2dOuW+wuTmInoknd8/zx31Y+ItKgvEzLEC6j3XGzD5/pWZk5PUg9cg4Iq36dxsrRiDWYCcbe0QjOf4l/8+lBD3OmT27ExZkGc+NJwXUqtjAGDuDtV1gfTtSQyWVxFMB1AO6+YO4pnDwzPrE0y6eoN1FEZkiH70AjKjxwcjy8aA+i6xfSBYIIkK9OuKNxhb3H9gW13cR4E2pyRxSd6xx4I8i/rD/tFTXAWni8vIbcLhySTtggDqcdmPHtIFWn0y2MUfAIaKMKljcwMg/CCfV/k9BhmTRGpTYik3AxmgJjeuVw5oUEbGxwBSyPkU0QleyllbEnL2EUDgYNDl5h41xetHXrQJpFIZE9SrtLnCBAebPhjerhwjq+t8Ma5p+p6rZ3y6dHJid5YGBEbAqTuN8Zz8qqrcwIZcqfxA4IPeK1PhG20r0g6S2nahNJaa9ap8cblUuU/HyZwSM4bHn20Ct76TIjr93c8JWNoEkAEl1cxOWnx2hQRyD+Z6kUv6UNd1bVPR5ZTxrZS2F6yC8lgVw0UitkJg9BzKBnw6b1m/FHCmr8Haji6VjEWxHcIDyP4HuNWfgvVYdU0zUeHb2QJBqkRWNpCAI7kfdtv3kAeYWgpNrJ6yFWPdg0Z/d36qetNbUPDcTW8qFGU7qR0PaKd9m/SgayP6mTHVSMihSd7CSFVT0Oxx2UKCPLfl1ozk8qleo3FJS/d/KjfuT5/rQP0PMFK9o2pRRuKRtfuF/hpynUedAcAEEHpTnTL660nULe9sJTFc27h438e494IyCO0E02X9a637vyoNX9IXFcPE/o+06SzIia8vVhvYs5MTIjPyfUKQe0edY7HHJbzYwA5J5GI7R0qTh+5l/1EH/HcU31H7y1/wAwfnQcu52urpb+Q/ayNibPXmPXPzpZjimsvwT/AC/IU6bs8qBJ15wCDg0K6tCg/9k="/>
          <p:cNvSpPr>
            <a:spLocks noChangeAspect="1" noChangeArrowheads="1"/>
          </p:cNvSpPr>
          <p:nvPr/>
        </p:nvSpPr>
        <p:spPr bwMode="auto">
          <a:xfrm>
            <a:off x="63500" y="-136525"/>
            <a:ext cx="819150" cy="1152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data:image/jpeg;base64,/9j/4AAQSkZJRgABAQAAAQABAAD/2wCEAAkGBwgHBgkIBwgKCgkLDRYPDQwMDRsUFRAWIB0iIiAdHx8kKDQsJCYxJx8fLT0tMTU3Ojo6Iys/RD84QzQ5OjcBCgoKDQwNGg8PGjclHyU3Nzc3Nzc3Nzc3Nzc3Nzc3Nzc3Nzc3Nzc3Nzc3Nzc3Nzc3Nzc3Nzc3Nzc3Nzc3Nzc3N//AABEIAHkAVgMBIgACEQEDEQH/xAAcAAAABwEBAAAAAAAAAAAAAAAAAgMEBQYHAQj/xAA8EAACAQMCAwQHBQUJAAAAAAABAgMABBEFIQYSMUFRYXEHExQiMoGRIzNSscEWQ3Kh8RVCYnN0grPC0f/EABQBAQAAAAAAAAAAAAAAAAAAAAD/xAAUEQEAAAAAAAAAAAAAAAAAAAAA/9oADAMBAAIRAxEAPwCm8orqjBro60dVFB3GaOikkKqksegxnNL2VrJdzLDAvM7eOAPEnsqXhjttM1CS2Vw9zaoZLqYAOsSjflQb5Y+OdvlkErDhTUr5Q4SOFD0MpI/lihccHX6kiExzAfEUYjH1FHn4nPPI8CvOWOMygMVHXO46/UVZuH9fgu3Q3MBhlOSJV7D2eG/ljbuoM+1TQtQ07LTRh4xklkOeUf4h1H5VF+Oa9CJcaRqsHqLpbd2UcpjmXbfsBrI+PeFYuHb6KXT3d7C5zyK5y0Lfhz2juPmDQVYmuNXaLnFAXFCgTnpQoJIA0qozRuXenElldRW5uEj5lG3MCNvHegc6TElyzxpN6tUHvyA/Ec9PlS2maWsc8kRGY5AylgMZz1/rTLTgyoOTBVDkjOMdxx21O+0+q9W6YyOu9BOaNpGnRFUeNcePaattroelhQRGoB7jtVR09vax9kdxVjs1uYUTm3UUE2+hWEijCY7cg1Gajwnpt7bNa3qNNbk5xzlSviCOlPre5Z2AQNuM4xThpJEyXz06UGM8fcE/s0yXNhM8+nyHHv8AxxnuyOo8apbVvfGzxXWgXFk5KmWLmiYDbbfFYI4AJUEHBxnvoEqFA4FCgnpPcYdxpzd3Uxsltzup7AKbZBFMtTli2RnKS4ypA2PgaDntXLIAg6dxqSsLkNLmRmGeo61X7Yj1mWzT+aVoVDjIJ7aC+2+qWFjErStyHvBqa0rjGwYmNLlZEx39D3Vmel6nfI49Vpwu84wjqSD4k4pXiixube+WdLZUjBDAxkAN5Y3Hzz5mg2Aa9aJcMnMI+RQeu29L/tDpVx9n7Uju23uHpVK4xtWPDOl3un6akss55ZniG5QD3VOeu56+FQmm38UETxTaFPFdxnKzvGhjc8pPK2F5lBxjmBOMgkEUFm4y1NrO2aNSSY1JQkbfX51kbnNajr9ot1o0sqcoJtS32x+Fc/mKyxxg0BGoUU0KCXSYmm1+hZ0kHXBFGSjjDDD5A7x1FAyt88yknzqe0l7eVvV3W2ehqCZkEhCfPbFObcl+nWgvcelMCptTFImMqC2MfOuarEbKM+1yiRnHQjYDuFQmiahLaPyySHlHZmlten1Kb1WoW8RnUAqIyM8o76DROFDBq/CclnN92hx7p3UHtHdin+i6bcWeYrtYpFBysqtsw6A8p6H+VUT0e8Q6tPJNpsGkQmOXHrj8PKD+lW5Zr6NJNPuyTNAcBh/eXsPfuKCqek51g5ljblhaMRqFOOZubJGO0AZ+tZm5q+eky0T2fTb32mMyK8kDQN8e4DBvLbHzFUI0Bcb12uEjPWu0D9RR1BzRljFJ38gt7R2Bwx91fOga3jILvPX3Rn6mj2MwSQE1MLoaajw3Y3FkR7VHFg77PvkqfHOarXvwStHKjI6ndWGCKC2WMcc00ckrhI+bLnfoN/qamL3iaxWNEZUgtxkhWG7eff8A1qjxXLMnKHIohj5feSPnA7DvQafoPF+h2l47C5j55owXc7FDnceR2Pgat9hrtjrlsWjZHdCQrqcnyz8ulZtb2r2cNpNY2cVxFNGGkJgQFM9BkDNS1tfWmj2st2YVjCqWZRsWPd5nYUFH4tnNzxLqMmT7sxjGezl93/rUPSju80jzTH7SRi74/ETk0m1AKFE5qFBKtIsal3OFHU1C3t011JncIvwim813NdOWc4XOyjpXVx20Fp4F1cWl2dOuW+wuTmInoknd8/zx31Y+ItKgvEzLEC6j3XGzD5/pWZk5PUg9cg4Iq36dxsrRiDWYCcbe0QjOf4l/8+lBD3OmT27ExZkGc+NJwXUqtjAGDuDtV1gfTtSQyWVxFMB1AO6+YO4pnDwzPrE0y6eoN1FEZkiH70AjKjxwcjy8aA+i6xfSBYIIkK9OuKNxhb3H9gW13cR4E2pyRxSd6xx4I8i/rD/tFTXAWni8vIbcLhySTtggDqcdmPHtIFWn0y2MUfAIaKMKljcwMg/CCfV/k9BhmTRGpTYik3AxmgJjeuVw5oUEbGxwBSyPkU0QleyllbEnL2EUDgYNDl5h41xetHXrQJpFIZE9SrtLnCBAebPhjerhwjq+t8Ma5p+p6rZ3y6dHJid5YGBEbAqTuN8Zz8qqrcwIZcqfxA4IPeK1PhG20r0g6S2nahNJaa9ap8cblUuU/HyZwSM4bHn20Ct76TIjr93c8JWNoEkAEl1cxOWnx2hQRyD+Z6kUv6UNd1bVPR5ZTxrZS2F6yC8lgVw0UitkJg9BzKBnw6b1m/FHCmr8Haji6VjEWxHcIDyP4HuNWfgvVYdU0zUeHb2QJBqkRWNpCAI7kfdtv3kAeYWgpNrJ6yFWPdg0Z/d36qetNbUPDcTW8qFGU7qR0PaKd9m/SgayP6mTHVSMihSd7CSFVT0Oxx2UKCPLfl1ozk8qleo3FJS/d/KjfuT5/rQP0PMFK9o2pRRuKRtfuF/hpynUedAcAEEHpTnTL660nULe9sJTFc27h438e494IyCO0E02X9a637vyoNX9IXFcPE/o+06SzIia8vVhvYs5MTIjPyfUKQe0edY7HHJbzYwA5J5GI7R0qTh+5l/1EH/HcU31H7y1/wAwfnQcu52urpb+Q/ayNibPXmPXPzpZjimsvwT/AC/IU6bs8qBJ15wCDg0K6tCg/9k="/>
          <p:cNvSpPr>
            <a:spLocks noChangeAspect="1" noChangeArrowheads="1"/>
          </p:cNvSpPr>
          <p:nvPr/>
        </p:nvSpPr>
        <p:spPr bwMode="auto">
          <a:xfrm>
            <a:off x="63500" y="-136525"/>
            <a:ext cx="819150" cy="1152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data:image/jpeg;base64,/9j/4AAQSkZJRgABAQAAAQABAAD/2wCEAAkGBwgHBgkIBwgKCgkLDRYPDQwMDRsUFRAWIB0iIiAdHx8kKDQsJCYxJx8fLT0tMTU3Ojo6Iys/RD84QzQ5OjcBCgoKDQwNGg8PGjclHyU3Nzc3Nzc3Nzc3Nzc3Nzc3Nzc3Nzc3Nzc3Nzc3Nzc3Nzc3Nzc3Nzc3Nzc3Nzc3Nzc3N//AABEIAHkAVgMBIgACEQEDEQH/xAAcAAAABwEBAAAAAAAAAAAAAAAAAgMEBQYHAQj/xAA8EAACAQMCAwQHBQUJAAAAAAABAgMABBEFIQYSMUFRYXEHExQiMoGRIzNSscEWQ3Kh8RVCYnN0grPC0f/EABQBAQAAAAAAAAAAAAAAAAAAAAD/xAAUEQEAAAAAAAAAAAAAAAAAAAAA/9oADAMBAAIRAxEAPwCm8orqjBro60dVFB3GaOikkKqksegxnNL2VrJdzLDAvM7eOAPEnsqXhjttM1CS2Vw9zaoZLqYAOsSjflQb5Y+OdvlkErDhTUr5Q4SOFD0MpI/lihccHX6kiExzAfEUYjH1FHn4nPPI8CvOWOMygMVHXO46/UVZuH9fgu3Q3MBhlOSJV7D2eG/ljbuoM+1TQtQ07LTRh4xklkOeUf4h1H5VF+Oa9CJcaRqsHqLpbd2UcpjmXbfsBrI+PeFYuHb6KXT3d7C5zyK5y0Lfhz2juPmDQVYmuNXaLnFAXFCgTnpQoJIA0qozRuXenElldRW5uEj5lG3MCNvHegc6TElyzxpN6tUHvyA/Ec9PlS2maWsc8kRGY5AylgMZz1/rTLTgyoOTBVDkjOMdxx21O+0+q9W6YyOu9BOaNpGnRFUeNcePaattroelhQRGoB7jtVR09vax9kdxVjs1uYUTm3UUE2+hWEijCY7cg1Gajwnpt7bNa3qNNbk5xzlSviCOlPre5Z2AQNuM4xThpJEyXz06UGM8fcE/s0yXNhM8+nyHHv8AxxnuyOo8apbVvfGzxXWgXFk5KmWLmiYDbbfFYI4AJUEHBxnvoEqFA4FCgnpPcYdxpzd3Uxsltzup7AKbZBFMtTli2RnKS4ypA2PgaDntXLIAg6dxqSsLkNLmRmGeo61X7Yj1mWzT+aVoVDjIJ7aC+2+qWFjErStyHvBqa0rjGwYmNLlZEx39D3Vmel6nfI49Vpwu84wjqSD4k4pXiixube+WdLZUjBDAxkAN5Y3Hzz5mg2Aa9aJcMnMI+RQeu29L/tDpVx9n7Uju23uHpVK4xtWPDOl3un6akss55ZniG5QD3VOeu56+FQmm38UETxTaFPFdxnKzvGhjc8pPK2F5lBxjmBOMgkEUFm4y1NrO2aNSSY1JQkbfX51kbnNajr9ot1o0sqcoJtS32x+Fc/mKyxxg0BGoUU0KCXSYmm1+hZ0kHXBFGSjjDDD5A7x1FAyt88yknzqe0l7eVvV3W2ehqCZkEhCfPbFObcl+nWgvcelMCptTFImMqC2MfOuarEbKM+1yiRnHQjYDuFQmiahLaPyySHlHZmlten1Kb1WoW8RnUAqIyM8o76DROFDBq/CclnN92hx7p3UHtHdin+i6bcWeYrtYpFBysqtsw6A8p6H+VUT0e8Q6tPJNpsGkQmOXHrj8PKD+lW5Zr6NJNPuyTNAcBh/eXsPfuKCqek51g5ljblhaMRqFOOZubJGO0AZ+tZm5q+eky0T2fTb32mMyK8kDQN8e4DBvLbHzFUI0Bcb12uEjPWu0D9RR1BzRljFJ38gt7R2Bwx91fOga3jILvPX3Rn6mj2MwSQE1MLoaajw3Y3FkR7VHFg77PvkqfHOarXvwStHKjI6ndWGCKC2WMcc00ckrhI+bLnfoN/qamL3iaxWNEZUgtxkhWG7eff8A1qjxXLMnKHIohj5feSPnA7DvQafoPF+h2l47C5j55owXc7FDnceR2Pgat9hrtjrlsWjZHdCQrqcnyz8ulZtb2r2cNpNY2cVxFNGGkJgQFM9BkDNS1tfWmj2st2YVjCqWZRsWPd5nYUFH4tnNzxLqMmT7sxjGezl93/rUPSju80jzTH7SRi74/ETk0m1AKFE5qFBKtIsal3OFHU1C3t011JncIvwim813NdOWc4XOyjpXVx20Fp4F1cWl2dOuW+wuTmInoknd8/zx31Y+ItKgvEzLEC6j3XGzD5/pWZk5PUg9cg4Iq36dxsrRiDWYCcbe0QjOf4l/8+lBD3OmT27ExZkGc+NJwXUqtjAGDuDtV1gfTtSQyWVxFMB1AO6+YO4pnDwzPrE0y6eoN1FEZkiH70AjKjxwcjy8aA+i6xfSBYIIkK9OuKNxhb3H9gW13cR4E2pyRxSd6xx4I8i/rD/tFTXAWni8vIbcLhySTtggDqcdmPHtIFWn0y2MUfAIaKMKljcwMg/CCfV/k9BhmTRGpTYik3AxmgJjeuVw5oUEbGxwBSyPkU0QleyllbEnL2EUDgYNDl5h41xetHXrQJpFIZE9SrtLnCBAebPhjerhwjq+t8Ma5p+p6rZ3y6dHJid5YGBEbAqTuN8Zz8qqrcwIZcqfxA4IPeK1PhG20r0g6S2nahNJaa9ap8cblUuU/HyZwSM4bHn20Ct76TIjr93c8JWNoEkAEl1cxOWnx2hQRyD+Z6kUv6UNd1bVPR5ZTxrZS2F6yC8lgVw0UitkJg9BzKBnw6b1m/FHCmr8Haji6VjEWxHcIDyP4HuNWfgvVYdU0zUeHb2QJBqkRWNpCAI7kfdtv3kAeYWgpNrJ6yFWPdg0Z/d36qetNbUPDcTW8qFGU7qR0PaKd9m/SgayP6mTHVSMihSd7CSFVT0Oxx2UKCPLfl1ozk8qleo3FJS/d/KjfuT5/rQP0PMFK9o2pRRuKRtfuF/hpynUedAcAEEHpTnTL660nULe9sJTFc27h438e494IyCO0E02X9a637vyoNX9IXFcPE/o+06SzIia8vVhvYs5MTIjPyfUKQe0edY7HHJbzYwA5J5GI7R0qTh+5l/1EH/HcU31H7y1/wAwfnQcu52urpb+Q/ayNibPXmPXPzpZjimsvwT/AC/IU6bs8qBJ15wCDg0K6tCg/9k="/>
          <p:cNvSpPr>
            <a:spLocks noChangeAspect="1" noChangeArrowheads="1"/>
          </p:cNvSpPr>
          <p:nvPr/>
        </p:nvSpPr>
        <p:spPr bwMode="auto">
          <a:xfrm>
            <a:off x="63500" y="-136525"/>
            <a:ext cx="819150" cy="1152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4" name="Picture 10" descr="http://molbiol.ru/forums/uploads/a001/b013/post-3616-11795944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3914" y="1071546"/>
            <a:ext cx="3503837" cy="4905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214414" y="142852"/>
            <a:ext cx="442915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Немного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истории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И, наконец, в 1911 году польский учёный Казимир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выделил кристаллическое вещество, назвав его позднее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витамином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латинского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vita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«амин» еще одно активное соединение,  ныне известное как никотиновая кислота или витамин B3.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upload.wikimedia.org/wikipedia/commons/3/35/Casimir_Funk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571480"/>
            <a:ext cx="316696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28604"/>
            <a:ext cx="735811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Понятие и классификация витаминов</a:t>
            </a:r>
          </a:p>
          <a:p>
            <a:pPr algn="ctr"/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Витамины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сложные химические соединения, которые необходимы для полноценной жизнедеятельности организма. </a:t>
            </a:r>
          </a:p>
          <a:p>
            <a:pPr algn="just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обозначают  заглавными буквами латинского алфавита. </a:t>
            </a:r>
          </a:p>
          <a:p>
            <a:pPr algn="just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Витамины делятся на две группы: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Жирорастворимые витамины  -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А, D, Е, F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Водорастворимые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витамины - группы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витамин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никотиновая кислота. </a:t>
            </a:r>
          </a:p>
          <a:p>
            <a:pPr algn="just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il_fi" descr="http://hronika.info/uploads/posts/2013-06/1372089645_pjat-osnovnyh-priznakov-nedostatka-vitamino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3446"/>
            <a:ext cx="342899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10"/>
          <p:cNvSpPr>
            <a:spLocks noChangeArrowheads="1"/>
          </p:cNvSpPr>
          <p:nvPr/>
        </p:nvSpPr>
        <p:spPr bwMode="gray">
          <a:xfrm>
            <a:off x="857224" y="214290"/>
            <a:ext cx="928694" cy="785818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5" name="Oval 13"/>
          <p:cNvSpPr>
            <a:spLocks noChangeArrowheads="1"/>
          </p:cNvSpPr>
          <p:nvPr/>
        </p:nvSpPr>
        <p:spPr bwMode="gray">
          <a:xfrm>
            <a:off x="7072331" y="5500702"/>
            <a:ext cx="1143008" cy="88741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gray">
          <a:xfrm>
            <a:off x="214283" y="3357562"/>
            <a:ext cx="1071570" cy="1030287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dirty="0">
              <a:latin typeface="+mn-lt"/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gray">
          <a:xfrm>
            <a:off x="1" y="1643050"/>
            <a:ext cx="1000100" cy="958848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gray">
          <a:xfrm>
            <a:off x="3714744" y="5643578"/>
            <a:ext cx="1000132" cy="887412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gray">
          <a:xfrm>
            <a:off x="8215338" y="214290"/>
            <a:ext cx="928662" cy="857256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gray">
          <a:xfrm>
            <a:off x="5214943" y="4929198"/>
            <a:ext cx="1000132" cy="887411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71604" y="714359"/>
          <a:ext cx="7572396" cy="439322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214710"/>
                <a:gridCol w="4357686"/>
              </a:tblGrid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 w="6350"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Название витамина</a:t>
                      </a:r>
                      <a:endParaRPr lang="ru-RU" sz="1600" b="0" dirty="0">
                        <a:ln w="6350"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n w="6350"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Продукты, богатые витамином</a:t>
                      </a:r>
                      <a:endParaRPr lang="ru-RU" sz="1600" b="0" dirty="0">
                        <a:ln w="6350"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3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 w="3175"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Витамин В1(тиамин)</a:t>
                      </a:r>
                      <a:endParaRPr lang="ru-RU" sz="1200" b="0" dirty="0">
                        <a:ln w="3175"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 w="3175"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Орехи, соя, ржаная мука, свинина</a:t>
                      </a:r>
                      <a:endParaRPr lang="ru-RU" sz="1200" b="0" dirty="0">
                        <a:ln w="3175"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3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 w="3175"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Витамин В2 (рибофлавин)</a:t>
                      </a:r>
                      <a:endParaRPr lang="ru-RU" sz="1200" b="0" dirty="0">
                        <a:ln w="3175"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 w="3175"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Помидоры, шпинат, печень</a:t>
                      </a:r>
                      <a:endParaRPr lang="ru-RU" sz="1200" b="0" dirty="0">
                        <a:ln w="3175"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103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 w="3175"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Витамин В3 (никотиновая кислота)</a:t>
                      </a:r>
                      <a:endParaRPr lang="ru-RU" sz="1200" b="0" dirty="0">
                        <a:ln w="3175"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 w="3175"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Сок абрикоса, персика, икра, картофель.</a:t>
                      </a:r>
                      <a:endParaRPr lang="ru-RU" sz="1200" b="0" dirty="0">
                        <a:ln w="3175"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3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 w="3175"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ВитаминВ12 (</a:t>
                      </a:r>
                      <a:r>
                        <a:rPr lang="ru-RU" sz="1600" dirty="0" err="1">
                          <a:ln w="3175"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цианокобаламин</a:t>
                      </a:r>
                      <a:r>
                        <a:rPr lang="ru-RU" sz="1600" dirty="0">
                          <a:ln w="3175"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).</a:t>
                      </a:r>
                      <a:endParaRPr lang="ru-RU" sz="1200" b="0" dirty="0">
                        <a:ln w="3175"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 w="3175"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Печень, мясо.</a:t>
                      </a:r>
                      <a:endParaRPr lang="ru-RU" sz="1200" b="0" dirty="0">
                        <a:ln w="3175"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3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 w="3175"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Витамин В9 (</a:t>
                      </a:r>
                      <a:r>
                        <a:rPr lang="ru-RU" sz="1600" dirty="0" err="1">
                          <a:ln w="3175"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фолиевая</a:t>
                      </a:r>
                      <a:r>
                        <a:rPr lang="ru-RU" sz="1600" dirty="0">
                          <a:ln w="3175"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 кислота)</a:t>
                      </a:r>
                      <a:endParaRPr lang="ru-RU" sz="1200" b="0" dirty="0">
                        <a:ln w="3175"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 w="3175"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Дрожжи, молоко, томаты, говядина</a:t>
                      </a:r>
                      <a:endParaRPr lang="ru-RU" sz="1200" b="0" dirty="0">
                        <a:ln w="3175"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2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 w="3175"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Витамин С (аскорбиновая кислота). </a:t>
                      </a:r>
                      <a:endParaRPr lang="ru-RU" sz="1200" b="0" dirty="0">
                        <a:ln w="3175"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 w="3175"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Плоды шиповника, смородины.</a:t>
                      </a:r>
                      <a:endParaRPr lang="ru-RU" sz="1200" b="0" dirty="0">
                        <a:ln w="3175"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3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n w="3175"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Витамин В6 (пиридоксин).</a:t>
                      </a:r>
                      <a:endParaRPr lang="ru-RU" sz="1200" b="0">
                        <a:ln w="3175"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 w="3175"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Молоко, мясо, печень.</a:t>
                      </a:r>
                      <a:endParaRPr lang="ru-RU" sz="1200" b="0" dirty="0">
                        <a:ln w="3175"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99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n w="3175"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ВитаминА</a:t>
                      </a:r>
                      <a:endParaRPr lang="ru-RU" sz="1200" b="0" dirty="0">
                        <a:ln w="3175"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 w="3175"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Морепродукты, сливочное масло, яичный желток, молоко, говяжья и свиная печень, морковь</a:t>
                      </a:r>
                      <a:endParaRPr lang="ru-RU" sz="1200" b="0" dirty="0">
                        <a:ln w="3175"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3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n w="3175"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Витамин D (кальциферолы)</a:t>
                      </a:r>
                      <a:endParaRPr lang="ru-RU" sz="1200" b="0">
                        <a:ln w="3175"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 w="3175"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Икра, печень, мясо.</a:t>
                      </a:r>
                      <a:endParaRPr lang="ru-RU" sz="1200" b="0" dirty="0">
                        <a:ln w="3175"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3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n w="3175"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Витамины Е (токоферолы).</a:t>
                      </a:r>
                      <a:endParaRPr lang="ru-RU" sz="1200" b="0">
                        <a:ln w="3175"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 w="3175"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Кукуруза, яйца.</a:t>
                      </a:r>
                      <a:endParaRPr lang="ru-RU" sz="1200" b="0" dirty="0">
                        <a:ln w="3175"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666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 w="3175"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Витамин К (</a:t>
                      </a:r>
                      <a:r>
                        <a:rPr lang="ru-RU" sz="1600" dirty="0" err="1">
                          <a:ln w="3175"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филлохинон</a:t>
                      </a:r>
                      <a:r>
                        <a:rPr lang="ru-RU" sz="1600" dirty="0">
                          <a:ln w="3175"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).</a:t>
                      </a:r>
                      <a:endParaRPr lang="ru-RU" sz="1200" b="0" dirty="0">
                        <a:ln w="3175"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n w="3175">
                            <a:solidFill>
                              <a:schemeClr val="accent3">
                                <a:lumMod val="50000"/>
                              </a:schemeClr>
                            </a:solidFill>
                          </a:ln>
                        </a:rPr>
                        <a:t>Шпинат, крапива, томаты, клюква, картофель, свиная печень</a:t>
                      </a:r>
                      <a:endParaRPr lang="ru-RU" sz="1200" b="0" dirty="0">
                        <a:ln w="3175"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-115440"/>
            <a:ext cx="792961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Витамины и продукты, богатые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витаминами.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60" y="5214950"/>
            <a:ext cx="2357422" cy="14292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500166" cy="18573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5214950"/>
            <a:ext cx="1928814" cy="13572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500306"/>
            <a:ext cx="1500166" cy="17859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929198"/>
            <a:ext cx="1500165" cy="1714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85852" y="389236"/>
            <a:ext cx="757242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Значение витаминов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Витамины в организм человека поступают с продуктами питания и имеют огромное значение: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улучшают процесс обмена веществ;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повышают иммунитет и работоспособность;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необходимы для  роста и восстановления клеток и тканей организма;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повышают сопротивляемость организма.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l_fi" descr="http://iscience.ru/wp-content/uploads/2012/12/kid-fruit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000504"/>
            <a:ext cx="3643306" cy="257174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l_fi" descr="http://img1.liveinternet.ru/images/attach/c/6/93/253/93253241_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929066"/>
            <a:ext cx="4429124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chemeClr val="accent3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693</Words>
  <Application>Microsoft Office PowerPoint</Application>
  <PresentationFormat>Экран (4:3)</PresentationFormat>
  <Paragraphs>128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Витамины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 витаминных комплексов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Ольга</cp:lastModifiedBy>
  <cp:revision>46</cp:revision>
  <dcterms:created xsi:type="dcterms:W3CDTF">2013-10-31T10:14:44Z</dcterms:created>
  <dcterms:modified xsi:type="dcterms:W3CDTF">2021-03-11T18:16:38Z</dcterms:modified>
</cp:coreProperties>
</file>